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1B7FE-2B8C-4334-8F37-6103A03B2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AB9A95-7B16-40FE-8192-2A2546687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D5DA80-3894-4411-8443-2C8AD87B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8B68C9-3093-4FFB-90D9-B9E6CCBC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E6F863-B0D8-424B-9822-BEFBE9B9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72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5BB02-37D5-4B8A-B104-86564F28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2C580B-E5D7-4028-9CE2-1F5465CE0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D57BCE-24CB-4A5B-9278-172008B9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F1DB4B-5686-4D24-895E-A8A4AC49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34EF03-FF24-43D3-82B9-6694F9DE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26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D01F82-6228-4021-A653-2CEDFC6E4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0C2377-D395-45BE-9C98-99DF65AB3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2681A-17B8-40BE-8949-D9753967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2FA326-5E7A-4AD7-BE68-B486298C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29007E-CCEF-4542-B778-9A9D52DB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79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9E03A-59C8-4402-8338-E31FF907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8927E-5DA3-4649-B196-055D83A67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8E4245-B852-4A99-A178-E3C8DD1F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8A07C-4CD1-46FD-87CF-D98E8190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349563-7D3C-4807-8ECB-ABD21EF7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49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6FD73-BBCA-4F83-8C6A-5AC746BD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F2DD44-6B22-4C1C-9BC2-61D2EAB42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557E5-0C83-4327-9E3E-06373C2E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F2FBC1-1FC6-432B-BAF8-3970ACEF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887A6D-3569-453E-ACAD-3BB1115A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20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86860-8AC4-4822-876D-5AFD250A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0BAE9B-7AC4-4C8F-B2E7-423B594054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BA20C0-26D5-4AB7-A53D-FE498A828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CED4AE-78F0-4BC4-B74E-431AF219B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594CD0-DC28-4432-9B74-BAE22B3D8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187E9C-06EE-497C-8821-FA2AD2F1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69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A42B8-9693-44F0-B2FF-7CD02330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CA61EC-1C1A-4030-B597-E986BEFCF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64C64E-9736-4C22-9399-5749608BA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D9C7C7-423F-44C4-A5E7-3455141E7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3C15BB-F9D2-4546-8ED4-19E1D429A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773649-0163-4720-96B6-7D8190B7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14F818-AE0E-45E2-94A6-3ACC67DD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36A38C-BB8C-4B4F-B88F-A6454B23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98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DD171-3201-4774-B011-C01D5A1E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3DED20-F3BA-4C9E-BF84-CD630CEA5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EE5638-1A2C-49AB-BFD6-7B2455489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3BB9D6-8A5C-4881-AA8E-EC442E85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9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BF1633-459C-431F-9A55-233768D5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B64B50-8E3C-41F7-A67B-0F84C494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371F1-4EAF-48AA-B96E-63B9D130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8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9B18F-8572-4A43-B91C-D50321AA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632868-A3AF-4D64-949C-36F3E9A39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7F36A-9D94-45C2-9B48-CEC00D44E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5F5283-F412-4543-9A5E-E7371CF1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13EBD6-D315-4E54-837B-D12AEEDB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260416-BC37-4592-8F07-DA56FD2F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87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60DE7-B02E-4175-8574-F74CCE26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13E33E-DDAA-4428-B6DD-E37A1E566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B19D28-CAA1-4392-8907-0012ACDEA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D600BE-5AF6-407E-94CD-C0D515872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7E4045-ADCF-4F39-BD57-6FE22B36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E2D774-0A65-45C5-AB8C-859235C6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69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D3D372-2D69-4EC1-AE2A-85752C1C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156DE6-CDFE-41E0-8798-7707FCA6D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A69A1-7CB4-4510-A9EF-D93D33467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8ECEE-C28F-4C04-963A-50AB58A40A16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D5FDE-EBF9-4664-935A-016CB9ED3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99447-92B3-4DF3-B897-AC117C14D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C96C9-0D4E-40C7-A177-E7F8A812FD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36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E560C3-00A8-423D-9E34-F2B631293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Graph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5328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F79C3-C581-46A0-9FF2-6C1B2163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图的表示：邻接矩阵（</a:t>
            </a:r>
            <a:r>
              <a:rPr lang="en-US" altLang="zh-CN" dirty="0"/>
              <a:t>adjacency matrix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FF7809-9F93-48FA-A5AA-E1D14AD9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添加一条边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可以看到无向图的邻接矩阵是一个对称矩阵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9A5575-E204-45CF-9C59-049C69F7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85" y="2740045"/>
            <a:ext cx="4953429" cy="34369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366C0E-427E-4C74-B536-9EB8EB93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025" y="2833728"/>
            <a:ext cx="2766300" cy="3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832AC-5C99-4A49-B34C-79576E03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图的表示：邻接矩阵（</a:t>
            </a:r>
            <a:r>
              <a:rPr lang="en-US" altLang="zh-CN" dirty="0"/>
              <a:t>adjacency matrix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A7FF6C-1DC5-43A9-ACAC-D30196379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有向图的邻接矩阵就</a:t>
            </a:r>
            <a:r>
              <a:rPr lang="zh-CN" altLang="en-US" dirty="0">
                <a:solidFill>
                  <a:srgbClr val="FF0000"/>
                </a:solidFill>
              </a:rPr>
              <a:t>不是</a:t>
            </a:r>
            <a:r>
              <a:rPr lang="zh-CN" altLang="en-US" dirty="0"/>
              <a:t>一个对称矩阵了。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添加了方向。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1CB6B7-A6D7-43E8-873F-70F1056C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12" y="3013552"/>
            <a:ext cx="4915326" cy="36502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42640E-A16B-4EF1-9CE5-73EB2C1B4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73" y="3376025"/>
            <a:ext cx="2453853" cy="3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2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3D1E6-2ABB-460D-AA7F-1682788D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图的表示：邻接表（</a:t>
            </a:r>
            <a:r>
              <a:rPr lang="en-US" altLang="zh-CN" dirty="0"/>
              <a:t>linked lists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32FC1F-3A64-46E1-82E9-5DFB22939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393" y="2625249"/>
            <a:ext cx="4541914" cy="364267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E89FE3-0636-45C3-A1C6-0D20EADE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286" y="2899288"/>
            <a:ext cx="2629128" cy="28120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AE09D6-E5F2-443D-899F-4E2ACEC97C3F}"/>
              </a:ext>
            </a:extLst>
          </p:cNvPr>
          <p:cNvSpPr txBox="1"/>
          <p:nvPr/>
        </p:nvSpPr>
        <p:spPr>
          <a:xfrm>
            <a:off x="2000250" y="2110322"/>
            <a:ext cx="786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无向图</a:t>
            </a:r>
            <a:endParaRPr lang="en-US" altLang="zh-CN" dirty="0"/>
          </a:p>
          <a:p>
            <a:r>
              <a:rPr lang="zh-CN" altLang="en-US" dirty="0"/>
              <a:t>怎么转换成有向图：如果</a:t>
            </a:r>
            <a:r>
              <a:rPr lang="en-US" altLang="zh-CN" dirty="0"/>
              <a:t>1-&gt;3</a:t>
            </a:r>
            <a:r>
              <a:rPr lang="zh-CN" altLang="en-US" dirty="0"/>
              <a:t>是单向的，那么将顶点</a:t>
            </a:r>
            <a:r>
              <a:rPr lang="en-US" altLang="zh-CN" dirty="0"/>
              <a:t>3</a:t>
            </a:r>
            <a:r>
              <a:rPr lang="zh-CN" altLang="en-US" dirty="0"/>
              <a:t>中的顶点</a:t>
            </a:r>
            <a:r>
              <a:rPr lang="en-US" altLang="zh-CN" dirty="0"/>
              <a:t>1</a:t>
            </a:r>
            <a:r>
              <a:rPr lang="zh-CN" altLang="en-US" dirty="0"/>
              <a:t>删除即可。</a:t>
            </a:r>
          </a:p>
        </p:txBody>
      </p:sp>
    </p:spTree>
    <p:extLst>
      <p:ext uri="{BB962C8B-B14F-4D97-AF65-F5344CB8AC3E}">
        <p14:creationId xmlns:p14="http://schemas.microsoft.com/office/powerpoint/2010/main" val="53293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95E71-5FCB-4E40-A82B-438B82D4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花费（</a:t>
            </a:r>
            <a:r>
              <a:rPr lang="en-US" altLang="zh-CN" dirty="0"/>
              <a:t>Trade-offs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5BA3DB-E641-442A-BA80-722C5474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72" y="1432090"/>
            <a:ext cx="7674005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7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48F23-60BD-4EB9-8E49-5FE7CC00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如何找到图中的所有节点。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2B600-EBF3-41B5-BD15-F5A574D87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深度优先搜索算法（</a:t>
            </a:r>
            <a:r>
              <a:rPr lang="en-US" altLang="zh-CN" dirty="0"/>
              <a:t>Depth-First search</a:t>
            </a:r>
            <a:r>
              <a:rPr lang="zh-CN" altLang="en-US" dirty="0"/>
              <a:t>）（</a:t>
            </a:r>
            <a:r>
              <a:rPr lang="en-US" altLang="zh-CN" dirty="0"/>
              <a:t>DFS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广度优先搜索算法（</a:t>
            </a:r>
            <a:r>
              <a:rPr lang="en-US" altLang="zh-CN" dirty="0"/>
              <a:t>Breadth-First Search</a:t>
            </a:r>
            <a:r>
              <a:rPr lang="zh-CN" altLang="en-US" dirty="0"/>
              <a:t>）（</a:t>
            </a:r>
            <a:r>
              <a:rPr lang="en-US" altLang="zh-CN" dirty="0"/>
              <a:t>BFS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34868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4CA39-DA77-41E5-BACE-C1ADE045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95FE8F-0B17-4D1F-8288-E4529D34F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993" y="2579988"/>
            <a:ext cx="4892464" cy="406181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68CA0BC-0324-48C4-8B49-95159BF0CD16}"/>
              </a:ext>
            </a:extLst>
          </p:cNvPr>
          <p:cNvSpPr txBox="1"/>
          <p:nvPr/>
        </p:nvSpPr>
        <p:spPr>
          <a:xfrm>
            <a:off x="2200275" y="22106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走出迷宫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526FF3-884A-45D6-A15A-714579F6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48" y="3038371"/>
            <a:ext cx="2232853" cy="24005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208667-5CE7-422C-94CA-79410AEE4D0D}"/>
              </a:ext>
            </a:extLst>
          </p:cNvPr>
          <p:cNvSpPr txBox="1"/>
          <p:nvPr/>
        </p:nvSpPr>
        <p:spPr>
          <a:xfrm>
            <a:off x="9420964" y="379371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此节点已到，但此节点下</a:t>
            </a:r>
            <a:endParaRPr lang="en-US" altLang="zh-CN" dirty="0"/>
          </a:p>
          <a:p>
            <a:r>
              <a:rPr lang="zh-CN" altLang="en-US" dirty="0"/>
              <a:t>的所有路径还没有完全探索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E67771-937D-4D0C-9311-654B2FB0FF5A}"/>
              </a:ext>
            </a:extLst>
          </p:cNvPr>
          <p:cNvSpPr txBox="1"/>
          <p:nvPr/>
        </p:nvSpPr>
        <p:spPr>
          <a:xfrm>
            <a:off x="9175955" y="4603856"/>
            <a:ext cx="2954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此节点已到，此节点下</a:t>
            </a:r>
            <a:endParaRPr lang="en-US" altLang="zh-CN" dirty="0"/>
          </a:p>
          <a:p>
            <a:r>
              <a:rPr lang="zh-CN" altLang="en-US" dirty="0"/>
              <a:t>的所有路径已经完全探索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31BB9-0AC3-4BD8-834D-77117C47E52C}"/>
              </a:ext>
            </a:extLst>
          </p:cNvPr>
          <p:cNvSpPr txBox="1"/>
          <p:nvPr/>
        </p:nvSpPr>
        <p:spPr>
          <a:xfrm>
            <a:off x="2204080" y="84324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看课件：</a:t>
            </a:r>
            <a:r>
              <a:rPr lang="en-US" altLang="zh-CN" dirty="0"/>
              <a:t>P27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845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0993B-9A06-4CEA-8CE5-3C927386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伪代码探索迷宫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1BBDAD-13E6-44AA-857E-FD03F57F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46" y="1771369"/>
            <a:ext cx="6448745" cy="4865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5DD5C4-D1AD-4493-B70E-4715D4A95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79" y="2179505"/>
            <a:ext cx="4435224" cy="42294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87930-555E-4C24-9FE1-46DF40A8B1EC}"/>
              </a:ext>
            </a:extLst>
          </p:cNvPr>
          <p:cNvSpPr txBox="1"/>
          <p:nvPr/>
        </p:nvSpPr>
        <p:spPr>
          <a:xfrm>
            <a:off x="5105400" y="843240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见</a:t>
            </a:r>
            <a:r>
              <a:rPr lang="en-US" altLang="zh-CN" dirty="0"/>
              <a:t>P44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649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AF937-C922-4CB9-99B2-D5FFA772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为什么叫深度优先：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ABFB71-A8A1-46C8-A554-B667B36B4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7768"/>
            <a:ext cx="7104664" cy="52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19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697FE-8E82-442E-8FED-7C4605D5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做拓扑排序（在有向图中）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7DC2E4-18FA-4CC0-8835-A3D9D74C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6255"/>
            <a:ext cx="7681626" cy="44961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4A5269-EA89-4202-A123-DC98460E5E77}"/>
              </a:ext>
            </a:extLst>
          </p:cNvPr>
          <p:cNvSpPr txBox="1"/>
          <p:nvPr/>
        </p:nvSpPr>
        <p:spPr>
          <a:xfrm>
            <a:off x="1533525" y="1690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DAG</a:t>
            </a:r>
            <a:r>
              <a:rPr lang="zh-CN" altLang="en-US" dirty="0"/>
              <a:t>：有向无环图</a:t>
            </a:r>
          </a:p>
        </p:txBody>
      </p:sp>
    </p:spTree>
    <p:extLst>
      <p:ext uri="{BB962C8B-B14F-4D97-AF65-F5344CB8AC3E}">
        <p14:creationId xmlns:p14="http://schemas.microsoft.com/office/powerpoint/2010/main" val="282438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1982A-DCD4-4F09-AEBF-963646974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做拓扑排序（在有向图中）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547E03-C30A-4650-9D79-A13E913D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52" y="1291344"/>
            <a:ext cx="7273623" cy="53777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C87018-2F10-41F2-B3D8-AF414FD68BAA}"/>
              </a:ext>
            </a:extLst>
          </p:cNvPr>
          <p:cNvSpPr txBox="1"/>
          <p:nvPr/>
        </p:nvSpPr>
        <p:spPr>
          <a:xfrm>
            <a:off x="8458200" y="2924175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根据完成时间的逆序</a:t>
            </a:r>
          </a:p>
        </p:txBody>
      </p:sp>
    </p:spTree>
    <p:extLst>
      <p:ext uri="{BB962C8B-B14F-4D97-AF65-F5344CB8AC3E}">
        <p14:creationId xmlns:p14="http://schemas.microsoft.com/office/powerpoint/2010/main" val="71449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56E3C-B81A-45F3-8334-DFF7B6CC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图的介绍：互联网的图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CE7211-9343-4045-BE5A-62979C75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928" y="1439710"/>
            <a:ext cx="7079593" cy="54182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32233E-BB12-44EF-BADD-74844E3A1217}"/>
              </a:ext>
            </a:extLst>
          </p:cNvPr>
          <p:cNvSpPr txBox="1"/>
          <p:nvPr/>
        </p:nvSpPr>
        <p:spPr>
          <a:xfrm>
            <a:off x="533400" y="32480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数据包之间的传输</a:t>
            </a:r>
          </a:p>
        </p:txBody>
      </p:sp>
    </p:spTree>
    <p:extLst>
      <p:ext uri="{BB962C8B-B14F-4D97-AF65-F5344CB8AC3E}">
        <p14:creationId xmlns:p14="http://schemas.microsoft.com/office/powerpoint/2010/main" val="39221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4FAF0-EE47-42EE-96E8-2385CF9C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的应用：遍历二叉树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367F1B-5994-46B6-BA59-8DB967C2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36" y="1428499"/>
            <a:ext cx="6868774" cy="51532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4A6009D-231B-4919-83A9-6BF22F2F8822}"/>
              </a:ext>
            </a:extLst>
          </p:cNvPr>
          <p:cNvSpPr txBox="1"/>
          <p:nvPr/>
        </p:nvSpPr>
        <p:spPr>
          <a:xfrm>
            <a:off x="7381875" y="56197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中序遍历</a:t>
            </a:r>
          </a:p>
        </p:txBody>
      </p:sp>
    </p:spTree>
    <p:extLst>
      <p:ext uri="{BB962C8B-B14F-4D97-AF65-F5344CB8AC3E}">
        <p14:creationId xmlns:p14="http://schemas.microsoft.com/office/powerpoint/2010/main" val="294067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CCF45-0E23-4435-8F5A-696AC0AB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广度优先搜索算法（</a:t>
            </a:r>
            <a:r>
              <a:rPr lang="en-US" altLang="zh-CN" dirty="0"/>
              <a:t>breadth-first search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0AE210-FFAD-483B-B0F5-04314EDCC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遍历顺序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A65897-6F73-423A-8EF1-EA319D374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64" y="1829031"/>
            <a:ext cx="7574936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0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1D2AA-A4D6-4BCE-8E54-C7CBAA77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A6E166-90E8-48AF-8492-36A5D6174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82" y="1027906"/>
            <a:ext cx="7651143" cy="57154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E8369-B17D-4536-AFB4-1EF17B0D8C2E}"/>
              </a:ext>
            </a:extLst>
          </p:cNvPr>
          <p:cNvSpPr txBox="1"/>
          <p:nvPr/>
        </p:nvSpPr>
        <p:spPr>
          <a:xfrm>
            <a:off x="10349597" y="2705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169DAB-4FA0-47C2-BDF3-ABFDE29C808C}"/>
              </a:ext>
            </a:extLst>
          </p:cNvPr>
          <p:cNvSpPr txBox="1"/>
          <p:nvPr/>
        </p:nvSpPr>
        <p:spPr>
          <a:xfrm>
            <a:off x="10349597" y="324433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步到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B13464-7F01-4C42-8108-6AEB42C9FCF3}"/>
              </a:ext>
            </a:extLst>
          </p:cNvPr>
          <p:cNvSpPr txBox="1"/>
          <p:nvPr/>
        </p:nvSpPr>
        <p:spPr>
          <a:xfrm>
            <a:off x="10349597" y="388565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步到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8D2C6E-09C8-4A54-ACF9-D4D700E83221}"/>
              </a:ext>
            </a:extLst>
          </p:cNvPr>
          <p:cNvSpPr txBox="1"/>
          <p:nvPr/>
        </p:nvSpPr>
        <p:spPr>
          <a:xfrm>
            <a:off x="10354356" y="452697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步到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F27CF8-7AB8-480F-A5A2-FB9BDC684BD9}"/>
              </a:ext>
            </a:extLst>
          </p:cNvPr>
          <p:cNvSpPr txBox="1"/>
          <p:nvPr/>
        </p:nvSpPr>
        <p:spPr>
          <a:xfrm>
            <a:off x="10349595" y="5325431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步到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E434D4-0FD5-48C9-BB8D-3BCC103B1523}"/>
              </a:ext>
            </a:extLst>
          </p:cNvPr>
          <p:cNvSpPr txBox="1"/>
          <p:nvPr/>
        </p:nvSpPr>
        <p:spPr>
          <a:xfrm>
            <a:off x="723900" y="164389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见</a:t>
            </a:r>
            <a:r>
              <a:rPr lang="en-US" altLang="zh-CN" dirty="0"/>
              <a:t>P76</a:t>
            </a:r>
            <a:r>
              <a:rPr lang="zh-CN" altLang="en-US" dirty="0"/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40217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3FBC6-7D0A-4E5F-978C-18E681A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为什么叫广度优先？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0C0210-1D25-445C-9A48-613817C7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91" y="1882375"/>
            <a:ext cx="7696867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44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C643D-1754-4D1D-9B17-C1ACDE09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</a:t>
            </a:r>
            <a:r>
              <a:rPr lang="zh-CN" altLang="en-US" dirty="0"/>
              <a:t>的应用：最短路径问题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4E66F9-CB10-4E47-8592-61600E02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876222"/>
            <a:ext cx="7689246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25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17761-E2A6-437C-AC42-CE25E8BE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BFS</a:t>
            </a:r>
            <a:r>
              <a:rPr lang="zh-CN" altLang="en-US" sz="3200" dirty="0"/>
              <a:t>的应用：找到图中所有顶点到</a:t>
            </a:r>
            <a:r>
              <a:rPr lang="en-US" altLang="zh-CN" sz="3200" dirty="0"/>
              <a:t>W</a:t>
            </a:r>
            <a:r>
              <a:rPr lang="zh-CN" altLang="en-US" sz="3200" dirty="0"/>
              <a:t>的最短距离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0B2EDC-FF6E-43BB-A733-BF8A2D93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246"/>
            <a:ext cx="7381875" cy="53877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52BF9C-8456-42D5-B82B-7EE993E9B354}"/>
              </a:ext>
            </a:extLst>
          </p:cNvPr>
          <p:cNvSpPr txBox="1"/>
          <p:nvPr/>
        </p:nvSpPr>
        <p:spPr>
          <a:xfrm>
            <a:off x="8048625" y="3629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使用分层的思想</a:t>
            </a:r>
          </a:p>
        </p:txBody>
      </p:sp>
    </p:spTree>
    <p:extLst>
      <p:ext uri="{BB962C8B-B14F-4D97-AF65-F5344CB8AC3E}">
        <p14:creationId xmlns:p14="http://schemas.microsoft.com/office/powerpoint/2010/main" val="1148114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2C834-805F-4063-9B1E-F26A60C8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329A07-4E8C-4553-86DC-AEA577A2A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300"/>
            <a:ext cx="7712108" cy="57535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D10E68-78D4-4BB1-B1EE-F6F47EF3FE62}"/>
              </a:ext>
            </a:extLst>
          </p:cNvPr>
          <p:cNvSpPr txBox="1"/>
          <p:nvPr/>
        </p:nvSpPr>
        <p:spPr>
          <a:xfrm>
            <a:off x="7870960" y="3244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拓扑排序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C57EB7-A390-42A1-B80C-B006233F5BD4}"/>
              </a:ext>
            </a:extLst>
          </p:cNvPr>
          <p:cNvSpPr txBox="1"/>
          <p:nvPr/>
        </p:nvSpPr>
        <p:spPr>
          <a:xfrm>
            <a:off x="7870960" y="361366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二叉树的中序遍历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E082EC-30D7-49FA-8C66-4F48AB4CA0D0}"/>
              </a:ext>
            </a:extLst>
          </p:cNvPr>
          <p:cNvSpPr txBox="1"/>
          <p:nvPr/>
        </p:nvSpPr>
        <p:spPr>
          <a:xfrm>
            <a:off x="7870960" y="42290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搜索最短路径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1DA611-1A49-414F-84A1-7D5201829094}"/>
              </a:ext>
            </a:extLst>
          </p:cNvPr>
          <p:cNvSpPr txBox="1"/>
          <p:nvPr/>
        </p:nvSpPr>
        <p:spPr>
          <a:xfrm>
            <a:off x="7870960" y="45984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判断二分图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A1310A-09A0-4A7F-AB3A-CD5A40E63BA8}"/>
              </a:ext>
            </a:extLst>
          </p:cNvPr>
          <p:cNvSpPr txBox="1"/>
          <p:nvPr/>
        </p:nvSpPr>
        <p:spPr>
          <a:xfrm>
            <a:off x="7870960" y="535197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图的搜索、找到强连通分量</a:t>
            </a:r>
          </a:p>
        </p:txBody>
      </p:sp>
    </p:spTree>
    <p:extLst>
      <p:ext uri="{BB962C8B-B14F-4D97-AF65-F5344CB8AC3E}">
        <p14:creationId xmlns:p14="http://schemas.microsoft.com/office/powerpoint/2010/main" val="2800522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37279-BD35-49D5-B4A1-0B98E430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判断二分图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766A72-9D05-463A-819C-8861BB01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7401"/>
            <a:ext cx="7719729" cy="33378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212DCD-CA98-4BBE-891C-B58A0CD02542}"/>
              </a:ext>
            </a:extLst>
          </p:cNvPr>
          <p:cNvSpPr txBox="1"/>
          <p:nvPr/>
        </p:nvSpPr>
        <p:spPr>
          <a:xfrm>
            <a:off x="1143000" y="1690688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如果把一个边相连的两个顶点上的鱼放到一个鱼缸中，鱼会打架</a:t>
            </a:r>
            <a:endParaRPr lang="en-US" altLang="zh-CN" dirty="0"/>
          </a:p>
          <a:p>
            <a:r>
              <a:rPr lang="zh-CN" altLang="en-US" dirty="0"/>
              <a:t>只有两个鱼缸</a:t>
            </a:r>
          </a:p>
        </p:txBody>
      </p:sp>
    </p:spTree>
    <p:extLst>
      <p:ext uri="{BB962C8B-B14F-4D97-AF65-F5344CB8AC3E}">
        <p14:creationId xmlns:p14="http://schemas.microsoft.com/office/powerpoint/2010/main" val="3765552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9A66E-B04D-46CF-B7C5-F595AAF8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二分图的定义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77FB1A-6D7D-4353-B0FC-84497131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477"/>
            <a:ext cx="7674005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94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4B386-6FB3-4CF3-85A1-0DD354D9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BFS</a:t>
            </a:r>
            <a:r>
              <a:rPr lang="zh-CN" altLang="en-US" dirty="0"/>
              <a:t>判断二分图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ABC071-B4A4-4018-8E78-185579A1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40" y="1690688"/>
            <a:ext cx="2423370" cy="41685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7BE362-58AB-4A57-90FA-53C9DFA46934}"/>
              </a:ext>
            </a:extLst>
          </p:cNvPr>
          <p:cNvSpPr txBox="1"/>
          <p:nvPr/>
        </p:nvSpPr>
        <p:spPr>
          <a:xfrm>
            <a:off x="3048000" y="3497939"/>
            <a:ext cx="64198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将图分层并涂色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如果相连的所有节点都是不同颜色，则是二分图，否则不是。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38DC9E-35DB-4682-A843-B6746027F941}"/>
              </a:ext>
            </a:extLst>
          </p:cNvPr>
          <p:cNvSpPr txBox="1"/>
          <p:nvPr/>
        </p:nvSpPr>
        <p:spPr>
          <a:xfrm>
            <a:off x="5972175" y="771525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P99</a:t>
            </a:r>
            <a:r>
              <a:rPr lang="zh-CN" altLang="en-US" dirty="0"/>
              <a:t>测试例子</a:t>
            </a:r>
          </a:p>
        </p:txBody>
      </p:sp>
    </p:spTree>
    <p:extLst>
      <p:ext uri="{BB962C8B-B14F-4D97-AF65-F5344CB8AC3E}">
        <p14:creationId xmlns:p14="http://schemas.microsoft.com/office/powerpoint/2010/main" val="6988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D1188-2FF7-41B1-BAFF-E19A4E5E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图的介绍：学术论文的引文图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212DAE-E9FD-4B8A-A139-F50ED136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2" y="1363502"/>
            <a:ext cx="6515143" cy="53325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1C9D66C-DAD6-488E-A8BD-52E3C79BF1D6}"/>
              </a:ext>
            </a:extLst>
          </p:cNvPr>
          <p:cNvSpPr txBox="1"/>
          <p:nvPr/>
        </p:nvSpPr>
        <p:spPr>
          <a:xfrm>
            <a:off x="838200" y="359092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各个文献之间的引用</a:t>
            </a:r>
          </a:p>
        </p:txBody>
      </p:sp>
    </p:spTree>
    <p:extLst>
      <p:ext uri="{BB962C8B-B14F-4D97-AF65-F5344CB8AC3E}">
        <p14:creationId xmlns:p14="http://schemas.microsoft.com/office/powerpoint/2010/main" val="1936448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2ADC6-67C2-4FFE-9972-174992F0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3700"/>
            <a:ext cx="10515600" cy="1325563"/>
          </a:xfrm>
        </p:spPr>
        <p:txBody>
          <a:bodyPr/>
          <a:lstStyle/>
          <a:p>
            <a:r>
              <a:rPr lang="zh-CN" altLang="en-US" dirty="0"/>
              <a:t>二分图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440813-3121-4397-AFC8-EA20FDFC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35" y="2516349"/>
            <a:ext cx="7719729" cy="35969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1B7257-FCF1-4804-B0A2-3A24284842C1}"/>
              </a:ext>
            </a:extLst>
          </p:cNvPr>
          <p:cNvSpPr txBox="1"/>
          <p:nvPr/>
        </p:nvSpPr>
        <p:spPr>
          <a:xfrm>
            <a:off x="1705004" y="1719263"/>
            <a:ext cx="97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如果在图中为两个相邻的顶点涂上了相同的颜色，则一定包含有一条奇数长度的循环子图。</a:t>
            </a:r>
          </a:p>
        </p:txBody>
      </p:sp>
    </p:spTree>
    <p:extLst>
      <p:ext uri="{BB962C8B-B14F-4D97-AF65-F5344CB8AC3E}">
        <p14:creationId xmlns:p14="http://schemas.microsoft.com/office/powerpoint/2010/main" val="3188244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0F7D6-FDFA-4A65-AC73-601D202A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有向图是强连通的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2028E2-A836-4A6C-827C-C0C46A08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7" y="1690688"/>
            <a:ext cx="7689246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62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91BFE-82C1-4DDE-A591-B0BCC12F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找到强连通分量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16E77B-4373-4A4E-9276-D56715A4C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169"/>
            <a:ext cx="6713553" cy="50068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3AD162-CC06-425E-AE2F-2817F04B2FB3}"/>
              </a:ext>
            </a:extLst>
          </p:cNvPr>
          <p:cNvSpPr txBox="1"/>
          <p:nvPr/>
        </p:nvSpPr>
        <p:spPr>
          <a:xfrm>
            <a:off x="6019800" y="843240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见</a:t>
            </a:r>
            <a:r>
              <a:rPr lang="en-US" altLang="zh-CN" dirty="0"/>
              <a:t>P122</a:t>
            </a:r>
            <a:r>
              <a:rPr lang="zh-CN" altLang="en-US" dirty="0"/>
              <a:t>和</a:t>
            </a:r>
            <a:r>
              <a:rPr lang="en-US" altLang="zh-CN" dirty="0"/>
              <a:t>P141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344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60928-1E1F-454B-B4B2-33A6811A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算法分析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E49C56-38E1-4FEC-B31D-0B875E62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125"/>
            <a:ext cx="7658764" cy="5707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6AD0C3-5D51-4920-9A61-E5B3CDDC7B0C}"/>
              </a:ext>
            </a:extLst>
          </p:cNvPr>
          <p:cNvSpPr txBox="1"/>
          <p:nvPr/>
        </p:nvSpPr>
        <p:spPr>
          <a:xfrm>
            <a:off x="7120270" y="3353117"/>
            <a:ext cx="3933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DFS</a:t>
            </a:r>
            <a:r>
              <a:rPr lang="zh-CN" altLang="en-US" dirty="0"/>
              <a:t>算法创建一个</a:t>
            </a:r>
            <a:r>
              <a:rPr lang="en-US" altLang="zh-CN" dirty="0"/>
              <a:t>DFS</a:t>
            </a:r>
            <a:r>
              <a:rPr lang="zh-CN" altLang="en-US" dirty="0"/>
              <a:t>森林</a:t>
            </a:r>
            <a:endParaRPr lang="en-US" altLang="zh-CN" dirty="0"/>
          </a:p>
          <a:p>
            <a:r>
              <a:rPr lang="zh-CN" altLang="en-US" dirty="0"/>
              <a:t>任意在图中选取一个节点</a:t>
            </a:r>
            <a:endParaRPr lang="en-US" altLang="zh-CN" dirty="0"/>
          </a:p>
          <a:p>
            <a:r>
              <a:rPr lang="zh-CN" altLang="en-US" dirty="0"/>
              <a:t>记录完成时间</a:t>
            </a:r>
            <a:endParaRPr lang="en-US" altLang="zh-CN" dirty="0"/>
          </a:p>
          <a:p>
            <a:r>
              <a:rPr lang="zh-CN" altLang="en-US" dirty="0"/>
              <a:t>反转图中的所有边</a:t>
            </a:r>
            <a:endParaRPr lang="en-US" altLang="zh-CN" dirty="0"/>
          </a:p>
          <a:p>
            <a:r>
              <a:rPr lang="zh-CN" altLang="en-US" dirty="0"/>
              <a:t>继续做</a:t>
            </a:r>
            <a:r>
              <a:rPr lang="en-US" altLang="zh-CN" dirty="0"/>
              <a:t>DFS</a:t>
            </a:r>
            <a:r>
              <a:rPr lang="zh-CN" altLang="en-US" dirty="0"/>
              <a:t>算法找到另一个</a:t>
            </a:r>
            <a:r>
              <a:rPr lang="en-US" altLang="zh-CN" dirty="0"/>
              <a:t>DFS</a:t>
            </a:r>
            <a:r>
              <a:rPr lang="zh-CN" altLang="en-US" dirty="0"/>
              <a:t>森林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DD57CE-B232-4119-A579-80D947594220}"/>
              </a:ext>
            </a:extLst>
          </p:cNvPr>
          <p:cNvSpPr txBox="1"/>
          <p:nvPr/>
        </p:nvSpPr>
        <p:spPr>
          <a:xfrm>
            <a:off x="5514975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E71964-8D8B-4348-96CA-3CA0D8CEF707}"/>
              </a:ext>
            </a:extLst>
          </p:cNvPr>
          <p:cNvSpPr txBox="1"/>
          <p:nvPr/>
        </p:nvSpPr>
        <p:spPr>
          <a:xfrm>
            <a:off x="2800350" y="478115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例子见</a:t>
            </a:r>
            <a:r>
              <a:rPr lang="en-US" altLang="zh-CN" dirty="0"/>
              <a:t>P151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249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AA9FA-7740-4737-9983-44CFE56B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0F5618-7BD6-471D-B124-BA0830F4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总结本节课学到的东西：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图的介绍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有向图和无向图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图的两种表示方法：邻接矩阵和邻接表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深度优先搜索算法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广度优先搜索算法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7530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AA9FA-7740-4737-9983-44CFE56B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0F5618-7BD6-471D-B124-BA0830F4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怎么使用：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1.DFS</a:t>
            </a:r>
            <a:r>
              <a:rPr lang="zh-CN" altLang="en-US" dirty="0"/>
              <a:t>可以用来做拓扑排序，二叉树的前序、中序、后序遍历。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2.BFS</a:t>
            </a:r>
            <a:r>
              <a:rPr lang="zh-CN" altLang="en-US" dirty="0"/>
              <a:t>可以用来做最短路径的搜索、二分图的判定。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两者都可以用来做图的搜索、找连通分量。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9253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AA9FA-7740-4737-9983-44CFE56B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0F5618-7BD6-471D-B124-BA0830F4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怎么使用这些信息：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在设计数据结构时，多了一种选择。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树和图是类似的，我们在上一节学的树，这一节学的图，可以对比思考。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两者都可以用来做图的搜索、找连通分量。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7045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AA9FA-7740-4737-9983-44CFE56B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0F5618-7BD6-471D-B124-BA0830F4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学到的最重要的东西：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图的定义。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有向图和无向图的差异。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 邻接矩阵和邻接表的差异。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4.DFS</a:t>
            </a:r>
            <a:r>
              <a:rPr lang="zh-CN" altLang="en-US" dirty="0"/>
              <a:t>和</a:t>
            </a:r>
            <a:r>
              <a:rPr lang="en-US" altLang="zh-CN" dirty="0"/>
              <a:t>BFS</a:t>
            </a:r>
            <a:r>
              <a:rPr lang="zh-CN" altLang="en-US" dirty="0"/>
              <a:t>的应用。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7356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AA9FA-7740-4737-9983-44CFE56B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0F5618-7BD6-471D-B124-BA0830F4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怎么将这些东西和已经学过的联系起来：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可以和计算机网络相联系，计算机网络中，各个路由器之间形成了互联网，类似图结构，而路由协议类似于图的最短路径问题。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当我们配置环境时，各个包之间的依赖项是我们必须考虑的，我们可以使用拓扑排序的方法解决各个包之间的安装问题。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9772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0C9F3-9CD1-41D9-859D-E0E717A9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Bidirectional search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7B71E6-5D4D-4B49-9297-0354A263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6" y="1381057"/>
            <a:ext cx="7582557" cy="15622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18152E-926C-486F-BC15-3226FFDA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260" y="2943292"/>
            <a:ext cx="6713565" cy="371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6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D2E1D-C47B-4028-A08F-B8EB6DDD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图的介绍：计算机科学各个社区之间的联系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90298D-E6E8-4393-8F31-B84BB06C0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30" y="1272056"/>
            <a:ext cx="6690940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69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7950B-D858-4451-8195-2366AF5C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图的介绍：权力的游戏中人物关系图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28980D-488F-4C23-BFC2-87CA278D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447" y="1546400"/>
            <a:ext cx="8687553" cy="53116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E15808-526B-4521-ABF7-9A1C7B611801}"/>
              </a:ext>
            </a:extLst>
          </p:cNvPr>
          <p:cNvSpPr txBox="1"/>
          <p:nvPr/>
        </p:nvSpPr>
        <p:spPr>
          <a:xfrm>
            <a:off x="1143000" y="34766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人物之间的关系</a:t>
            </a:r>
          </a:p>
        </p:txBody>
      </p:sp>
    </p:spTree>
    <p:extLst>
      <p:ext uri="{BB962C8B-B14F-4D97-AF65-F5344CB8AC3E}">
        <p14:creationId xmlns:p14="http://schemas.microsoft.com/office/powerpoint/2010/main" val="220177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8B2D8-6E4D-42E8-838D-3A16E2AC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图的介绍：航班图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73056B-1BC6-4468-BC3A-B9EAC81A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55" y="1481860"/>
            <a:ext cx="9053345" cy="53039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AB2E5D-5161-442F-ADAF-B78F277CEA5C}"/>
              </a:ext>
            </a:extLst>
          </p:cNvPr>
          <p:cNvSpPr txBox="1"/>
          <p:nvPr/>
        </p:nvSpPr>
        <p:spPr>
          <a:xfrm>
            <a:off x="511100" y="324433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有连接代表两地有航班往返</a:t>
            </a:r>
          </a:p>
        </p:txBody>
      </p:sp>
    </p:spTree>
    <p:extLst>
      <p:ext uri="{BB962C8B-B14F-4D97-AF65-F5344CB8AC3E}">
        <p14:creationId xmlns:p14="http://schemas.microsoft.com/office/powerpoint/2010/main" val="10516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58939-332F-45E6-96CF-95850746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无向图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16B44-B677-4380-ADF0-7B3482918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200"/>
            <a:ext cx="10515600" cy="4351338"/>
          </a:xfrm>
        </p:spPr>
        <p:txBody>
          <a:bodyPr/>
          <a:lstStyle/>
          <a:p>
            <a:r>
              <a:rPr lang="zh-CN" altLang="en-US" dirty="0"/>
              <a:t>由边和顶点组成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V</a:t>
            </a:r>
            <a:r>
              <a:rPr lang="zh-CN" altLang="en-US" dirty="0"/>
              <a:t>表示顶点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</a:t>
            </a:r>
            <a:r>
              <a:rPr lang="zh-CN" altLang="en-US" dirty="0"/>
              <a:t>表示边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顶点</a:t>
            </a:r>
            <a:r>
              <a:rPr lang="en-US" altLang="zh-CN" dirty="0"/>
              <a:t>4</a:t>
            </a:r>
            <a:r>
              <a:rPr lang="zh-CN" altLang="en-US" dirty="0"/>
              <a:t>的度为</a:t>
            </a:r>
            <a:r>
              <a:rPr lang="en-US" altLang="zh-CN" dirty="0"/>
              <a:t>2</a:t>
            </a:r>
            <a:r>
              <a:rPr lang="zh-CN" altLang="en-US" dirty="0"/>
              <a:t>，顶点</a:t>
            </a:r>
            <a:r>
              <a:rPr lang="en-US" altLang="zh-CN" dirty="0"/>
              <a:t>2</a:t>
            </a:r>
            <a:r>
              <a:rPr lang="zh-CN" altLang="en-US" dirty="0"/>
              <a:t>和顶点</a:t>
            </a:r>
            <a:r>
              <a:rPr lang="en-US" altLang="zh-CN" dirty="0"/>
              <a:t>3</a:t>
            </a:r>
          </a:p>
          <a:p>
            <a:pPr marL="0" indent="0">
              <a:buNone/>
            </a:pPr>
            <a:r>
              <a:rPr lang="zh-CN" altLang="en-US" dirty="0"/>
              <a:t>顶点</a:t>
            </a:r>
            <a:r>
              <a:rPr lang="en-US" altLang="zh-CN" dirty="0"/>
              <a:t>4</a:t>
            </a:r>
            <a:r>
              <a:rPr lang="zh-CN" altLang="en-US" dirty="0"/>
              <a:t>的邻居节点是</a:t>
            </a:r>
            <a:r>
              <a:rPr lang="en-US" altLang="zh-CN" dirty="0"/>
              <a:t>2</a:t>
            </a:r>
            <a:r>
              <a:rPr lang="zh-CN" altLang="en-US" dirty="0"/>
              <a:t>和</a:t>
            </a:r>
            <a:r>
              <a:rPr lang="en-US" altLang="zh-CN" dirty="0"/>
              <a:t>3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无向图表示：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2F1B27-8F11-48E2-AEB8-CD19B0D8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86" y="818924"/>
            <a:ext cx="4320914" cy="52201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9B3CEC-1DE0-4F56-802E-EB87F4FF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424" y="5078277"/>
            <a:ext cx="5220152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32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CC9A5-4283-4DB5-B77E-F044480C4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有向图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D9406-F440-4D4E-A723-37AB6292E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由顶点和边组成：</a:t>
            </a:r>
            <a:r>
              <a:rPr lang="en-US" altLang="zh-CN" dirty="0"/>
              <a:t>V</a:t>
            </a:r>
            <a:r>
              <a:rPr lang="zh-CN" altLang="en-US" dirty="0"/>
              <a:t>表示顶点，</a:t>
            </a:r>
            <a:r>
              <a:rPr lang="en-US" altLang="zh-CN" dirty="0"/>
              <a:t>E</a:t>
            </a:r>
            <a:r>
              <a:rPr lang="zh-CN" altLang="en-US" dirty="0"/>
              <a:t>表示（</a:t>
            </a:r>
            <a:r>
              <a:rPr lang="zh-CN" altLang="en-US" dirty="0">
                <a:solidFill>
                  <a:srgbClr val="FF0000"/>
                </a:solidFill>
              </a:rPr>
              <a:t>有向</a:t>
            </a:r>
            <a:r>
              <a:rPr lang="zh-CN" altLang="en-US" dirty="0"/>
              <a:t>）边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示例：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</a:t>
            </a:r>
            <a:r>
              <a:rPr lang="zh-CN" altLang="en-US" dirty="0"/>
              <a:t>中顶点的位置不同，表示有向边的指向不同。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{3</a:t>
            </a:r>
            <a:r>
              <a:rPr lang="zh-CN" altLang="en-US" dirty="0"/>
              <a:t>，</a:t>
            </a:r>
            <a:r>
              <a:rPr lang="en-US" altLang="zh-CN" dirty="0"/>
              <a:t>4}</a:t>
            </a:r>
            <a:r>
              <a:rPr lang="zh-CN" altLang="en-US" dirty="0"/>
              <a:t>和</a:t>
            </a:r>
            <a:r>
              <a:rPr lang="en-US" altLang="zh-CN" dirty="0"/>
              <a:t>{4</a:t>
            </a:r>
            <a:r>
              <a:rPr lang="zh-CN" altLang="en-US" dirty="0"/>
              <a:t>，</a:t>
            </a:r>
            <a:r>
              <a:rPr lang="en-US" altLang="zh-CN" dirty="0"/>
              <a:t>3}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顶点</a:t>
            </a:r>
            <a:r>
              <a:rPr lang="en-US" altLang="zh-CN" dirty="0"/>
              <a:t>4</a:t>
            </a:r>
            <a:r>
              <a:rPr lang="zh-CN" altLang="en-US" dirty="0"/>
              <a:t>的入度（</a:t>
            </a:r>
            <a:r>
              <a:rPr lang="en-US" altLang="zh-CN" dirty="0"/>
              <a:t>in-degree</a:t>
            </a:r>
            <a:r>
              <a:rPr lang="zh-CN" altLang="en-US" dirty="0"/>
              <a:t>）是</a:t>
            </a:r>
            <a:r>
              <a:rPr lang="en-US" altLang="zh-CN" dirty="0"/>
              <a:t>2</a:t>
            </a:r>
            <a:r>
              <a:rPr lang="zh-CN" altLang="en-US" dirty="0"/>
              <a:t>（顶点</a:t>
            </a:r>
            <a:r>
              <a:rPr lang="en-US" altLang="zh-CN" dirty="0"/>
              <a:t>2</a:t>
            </a:r>
            <a:r>
              <a:rPr lang="zh-CN" altLang="en-US" dirty="0"/>
              <a:t>和顶点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顶点</a:t>
            </a:r>
            <a:r>
              <a:rPr lang="en-US" altLang="zh-CN" dirty="0"/>
              <a:t>4</a:t>
            </a:r>
            <a:r>
              <a:rPr lang="zh-CN" altLang="en-US" dirty="0"/>
              <a:t>的出度（</a:t>
            </a:r>
            <a:r>
              <a:rPr lang="en-US" altLang="zh-CN" dirty="0"/>
              <a:t>out-degree</a:t>
            </a:r>
            <a:r>
              <a:rPr lang="zh-CN" altLang="en-US" dirty="0"/>
              <a:t>）是</a:t>
            </a:r>
            <a:r>
              <a:rPr lang="en-US" altLang="zh-CN" dirty="0"/>
              <a:t>1</a:t>
            </a:r>
            <a:r>
              <a:rPr lang="zh-CN" altLang="en-US" dirty="0"/>
              <a:t>（顶点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顶点</a:t>
            </a:r>
            <a:r>
              <a:rPr lang="en-US" altLang="zh-CN" dirty="0"/>
              <a:t>4</a:t>
            </a:r>
            <a:r>
              <a:rPr lang="zh-CN" altLang="en-US" dirty="0"/>
              <a:t>的传入邻居（</a:t>
            </a:r>
            <a:r>
              <a:rPr lang="en-US" altLang="zh-CN" sz="1600" dirty="0">
                <a:solidFill>
                  <a:srgbClr val="FF0000"/>
                </a:solidFill>
              </a:rPr>
              <a:t>incoming neighbors</a:t>
            </a:r>
            <a:r>
              <a:rPr lang="zh-CN" altLang="en-US" dirty="0"/>
              <a:t>）是（顶点</a:t>
            </a:r>
            <a:r>
              <a:rPr lang="en-US" altLang="zh-CN" dirty="0"/>
              <a:t>2</a:t>
            </a:r>
            <a:r>
              <a:rPr lang="zh-CN" altLang="en-US" dirty="0"/>
              <a:t>和顶点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顶点</a:t>
            </a:r>
            <a:r>
              <a:rPr lang="en-US" altLang="zh-CN" dirty="0"/>
              <a:t>4</a:t>
            </a:r>
            <a:r>
              <a:rPr lang="zh-CN" altLang="en-US" dirty="0"/>
              <a:t>的传出邻居（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outgoing neighbors </a:t>
            </a:r>
            <a:r>
              <a:rPr lang="zh-CN" altLang="en-US" dirty="0"/>
              <a:t>）是（顶点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A09857-BA9C-4139-B3D6-72FC61BF3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94" y="2095087"/>
            <a:ext cx="3764606" cy="4762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FE97C3-29E7-45CE-80E6-8B9477D6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943" y="2095087"/>
            <a:ext cx="5837426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9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82E04-62EF-424A-9491-9B8AFC2C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图的表示：邻接矩阵（</a:t>
            </a:r>
            <a:r>
              <a:rPr lang="en-US" altLang="zh-CN" dirty="0"/>
              <a:t>adjacency matrix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52B805-0260-4BF6-9F57-4FB374A2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592" y="2189015"/>
            <a:ext cx="5022015" cy="339119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488FEB-EF00-4E48-88A9-0534FA6D1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31" y="2074413"/>
            <a:ext cx="2392887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928</Words>
  <Application>Microsoft Office PowerPoint</Application>
  <PresentationFormat>宽屏</PresentationFormat>
  <Paragraphs>126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等线</vt:lpstr>
      <vt:lpstr>等线 Light</vt:lpstr>
      <vt:lpstr>Arial</vt:lpstr>
      <vt:lpstr>Office 主题​​</vt:lpstr>
      <vt:lpstr>Graph 1</vt:lpstr>
      <vt:lpstr>图的介绍：互联网的图</vt:lpstr>
      <vt:lpstr>图的介绍：学术论文的引文图</vt:lpstr>
      <vt:lpstr>图的介绍：计算机科学各个社区之间的联系</vt:lpstr>
      <vt:lpstr>图的介绍：权力的游戏中人物关系图</vt:lpstr>
      <vt:lpstr>图的介绍：航班图</vt:lpstr>
      <vt:lpstr>无向图</vt:lpstr>
      <vt:lpstr>有向图</vt:lpstr>
      <vt:lpstr>图的表示：邻接矩阵（adjacency matrix）</vt:lpstr>
      <vt:lpstr>图的表示：邻接矩阵（adjacency matrix）</vt:lpstr>
      <vt:lpstr>图的表示：邻接矩阵（adjacency matrix）</vt:lpstr>
      <vt:lpstr>图的表示：邻接表（linked lists）</vt:lpstr>
      <vt:lpstr>花费（Trade-offs）</vt:lpstr>
      <vt:lpstr>如何找到图中的所有节点。</vt:lpstr>
      <vt:lpstr>DFS</vt:lpstr>
      <vt:lpstr>伪代码探索迷宫</vt:lpstr>
      <vt:lpstr>为什么叫深度优先：</vt:lpstr>
      <vt:lpstr>DFS做拓扑排序（在有向图中）</vt:lpstr>
      <vt:lpstr>DFS做拓扑排序（在有向图中）</vt:lpstr>
      <vt:lpstr>DFS的应用：遍历二叉树</vt:lpstr>
      <vt:lpstr>广度优先搜索算法（breadth-first search）</vt:lpstr>
      <vt:lpstr>BFS</vt:lpstr>
      <vt:lpstr>为什么叫广度优先？</vt:lpstr>
      <vt:lpstr>BFS的应用：最短路径问题</vt:lpstr>
      <vt:lpstr>BFS的应用：找到图中所有顶点到W的最短距离</vt:lpstr>
      <vt:lpstr>回顾</vt:lpstr>
      <vt:lpstr>判断二分图</vt:lpstr>
      <vt:lpstr>二分图的定义</vt:lpstr>
      <vt:lpstr>使用BFS判断二分图</vt:lpstr>
      <vt:lpstr>二分图</vt:lpstr>
      <vt:lpstr>有向图是强连通的</vt:lpstr>
      <vt:lpstr>DFS找到强连通分量</vt:lpstr>
      <vt:lpstr>算法分析</vt:lpstr>
      <vt:lpstr>Task</vt:lpstr>
      <vt:lpstr>Task</vt:lpstr>
      <vt:lpstr>Task</vt:lpstr>
      <vt:lpstr>Task</vt:lpstr>
      <vt:lpstr>Task</vt:lpstr>
      <vt:lpstr>Bidirectional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1</dc:title>
  <dc:creator>. 輝</dc:creator>
  <cp:lastModifiedBy>. 輝</cp:lastModifiedBy>
  <cp:revision>24</cp:revision>
  <dcterms:created xsi:type="dcterms:W3CDTF">2022-08-15T02:55:24Z</dcterms:created>
  <dcterms:modified xsi:type="dcterms:W3CDTF">2022-08-15T14:31:21Z</dcterms:modified>
</cp:coreProperties>
</file>